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CE28D2-7345-44DC-823A-DF5B82846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2826243-A34E-403B-9A01-90CE2D8A4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74338BB-7F9C-442F-9AB2-3CBB24E8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9FD-339E-4522-82FB-7EA031235593}" type="datetimeFigureOut">
              <a:rPr lang="fr-CH" smtClean="0"/>
              <a:t>05.10.2019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0EA445E-DE69-4DE8-A138-1ECE2837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9BFD7F4-6331-4316-95D0-C12854AC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74D8-05DB-4999-A10C-1C44FE858E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722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B97B9D-60AA-4977-8BDB-9B42EEE0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3DD2DA6-FC9A-4AA3-960E-A8F7FCB81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C6A146A-2267-48AD-AC75-5612A067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9FD-339E-4522-82FB-7EA031235593}" type="datetimeFigureOut">
              <a:rPr lang="fr-CH" smtClean="0"/>
              <a:t>05.10.2019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E4ADCE-BDD3-4E71-9368-0C21CC89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D324DBD-A5CE-443A-BD1E-6DD5121B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74D8-05DB-4999-A10C-1C44FE858E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907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8A30052-289A-49F8-AB0A-D530C11E8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7A99FA7-D7EA-4AD3-B84E-62416006F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A96EBF0-36D5-4B3A-BBD8-08228D95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9FD-339E-4522-82FB-7EA031235593}" type="datetimeFigureOut">
              <a:rPr lang="fr-CH" smtClean="0"/>
              <a:t>05.10.2019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1C6BCD5-C776-4ADF-A22F-027234C5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581BE33-5858-472D-9AB6-BD32D092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74D8-05DB-4999-A10C-1C44FE858E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750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FC80644-908E-45A1-BD90-8DE80D03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C8767CF-DE84-47D3-816A-55D01846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AD4E274-9BE6-4D44-9CBA-5F93F1CE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9FD-339E-4522-82FB-7EA031235593}" type="datetimeFigureOut">
              <a:rPr lang="fr-CH" smtClean="0"/>
              <a:t>05.10.2019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1455530-D91D-4657-B347-E204770E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3995B7A-582B-44F4-BB94-AFB4CFE2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74D8-05DB-4999-A10C-1C44FE858E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095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B5B718-CA53-409C-AE7C-3D0BE4E2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D46DB0A-F9EB-495C-B36D-E9E755E8B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F7E62A9-DDDA-4B5D-800A-B7E0E0AE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9FD-339E-4522-82FB-7EA031235593}" type="datetimeFigureOut">
              <a:rPr lang="fr-CH" smtClean="0"/>
              <a:t>05.10.2019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F5F3E2A-1452-4E12-AFB1-C5814E15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915444F-C559-423B-86EF-C53B9D80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74D8-05DB-4999-A10C-1C44FE858E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551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54406C-2D89-45FB-A471-4CC6FFAC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1D7ADE0-829A-4A61-B792-1201F72C7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FAE6435-B7DE-4F0F-A3AA-5035EDB1D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99E277C-177C-405E-8E54-1C463763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9FD-339E-4522-82FB-7EA031235593}" type="datetimeFigureOut">
              <a:rPr lang="fr-CH" smtClean="0"/>
              <a:t>05.10.2019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12C0604-F442-422A-BEB2-5B6FBD00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9E61E33-1B6D-4B4A-9BE8-06A42248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74D8-05DB-4999-A10C-1C44FE858E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728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26CAD3-5E21-4D0D-A115-CE1F99C2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D6B9FE5-3E21-479D-966B-067657359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3C31373-0D50-459B-B015-797DE4FCA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F11AB22-5123-4B43-A045-FE2FDD2AD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39DF70C-1A71-4C14-9234-70637497A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2E2C1DEA-99C9-484E-94C8-3AA8EAD4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9FD-339E-4522-82FB-7EA031235593}" type="datetimeFigureOut">
              <a:rPr lang="fr-CH" smtClean="0"/>
              <a:t>05.10.2019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0EC255F-A29C-4157-BAC8-98BEA858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6A453BC-1B73-47BD-80AA-E5207907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74D8-05DB-4999-A10C-1C44FE858E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708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139748-E2F6-4FE9-A78D-11279A12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088FF7D-AE18-4771-8550-DD4E90EE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9FD-339E-4522-82FB-7EA031235593}" type="datetimeFigureOut">
              <a:rPr lang="fr-CH" smtClean="0"/>
              <a:t>05.10.2019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FCB7378-546B-441F-909D-4C262A7D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350F368-F2B1-4226-AB55-816D7504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74D8-05DB-4999-A10C-1C44FE858E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053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E808120-4EF4-4910-95A8-54BC02EB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9FD-339E-4522-82FB-7EA031235593}" type="datetimeFigureOut">
              <a:rPr lang="fr-CH" smtClean="0"/>
              <a:t>05.10.2019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9C5C89F-4951-423E-AE31-4DD936D5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D58332C-1725-408F-ABF7-7041D4AB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74D8-05DB-4999-A10C-1C44FE858E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040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984AFE-63BF-4ADA-A84D-7D8C39AF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65D1F0-EC95-4E30-9EF3-57E2FF1AC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9535211-0C80-43F8-95C8-6669CA871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845BF13-7F79-41C4-A5B4-AC438584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9FD-339E-4522-82FB-7EA031235593}" type="datetimeFigureOut">
              <a:rPr lang="fr-CH" smtClean="0"/>
              <a:t>05.10.2019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D3E7CCE-B90B-475E-AFA6-56F1EF5E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6FCB736-FD32-4D8F-B0DC-C9042339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74D8-05DB-4999-A10C-1C44FE858E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324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7C5E08-B6D2-4A70-9E35-BADFA229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082E4E7-0E77-4D10-A744-6B4611F1F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886AB89-7693-4FD7-977B-D709D6F31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D40914E-012A-4BEF-AD3F-9A2AEF960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9FD-339E-4522-82FB-7EA031235593}" type="datetimeFigureOut">
              <a:rPr lang="fr-CH" smtClean="0"/>
              <a:t>05.10.2019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7842B5A-0749-48F1-B932-75C9A804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B04513C-482E-41AE-B9EF-79CEA0AE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74D8-05DB-4999-A10C-1C44FE858E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531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CE35113-CA1F-443A-8248-0C9F5C25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BBF8582-0D03-4C86-94EF-274A169BD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FED217-E962-4814-9AE9-6E9B76B29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F9FD-339E-4522-82FB-7EA031235593}" type="datetimeFigureOut">
              <a:rPr lang="fr-CH" smtClean="0"/>
              <a:t>05.10.2019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A04009A-07ED-4DF6-BC01-9364BF823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CB030A8-9F61-4FDB-BB08-BBFBED9BF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C74D8-05DB-4999-A10C-1C44FE858E5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078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77FDA3-DDFB-4093-8183-26DBCCBAC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4422"/>
            <a:ext cx="9144000" cy="1931555"/>
          </a:xfrm>
        </p:spPr>
        <p:txBody>
          <a:bodyPr>
            <a:noAutofit/>
          </a:bodyPr>
          <a:lstStyle/>
          <a:p>
            <a:r>
              <a:rPr lang="fr-FR" sz="7200" b="1" dirty="0"/>
              <a:t>Que signifie être citoyen suisse aujourd’hui? </a:t>
            </a:r>
            <a:endParaRPr lang="fr-CH" sz="72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BF41F99-9065-4F6C-90EA-6D73916F1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1184"/>
            <a:ext cx="9144000" cy="1635710"/>
          </a:xfrm>
        </p:spPr>
        <p:txBody>
          <a:bodyPr>
            <a:normAutofit fontScale="92500" lnSpcReduction="10000"/>
          </a:bodyPr>
          <a:lstStyle/>
          <a:p>
            <a:r>
              <a:rPr lang="fr-FR" sz="3600" b="1" dirty="0"/>
              <a:t>Paola Riva Gapany</a:t>
            </a:r>
          </a:p>
          <a:p>
            <a:r>
              <a:rPr lang="fr-FR" sz="3600" b="1" dirty="0"/>
              <a:t>Candidate au Conseil National </a:t>
            </a:r>
          </a:p>
          <a:p>
            <a:r>
              <a:rPr lang="fr-FR" sz="3600" b="1" dirty="0"/>
              <a:t>Liste 1 (Parti socialiste du Valais romand)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E9286A0-0C41-4327-B00F-6F25AE517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3" y="2296172"/>
            <a:ext cx="2433024" cy="32315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9CBB031-5C7D-4593-A2FA-2E34F31D8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67" y="272655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94FB54-250D-4FE7-9156-54C9B1BA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b="1" dirty="0"/>
              <a:t>Listes électorales vierges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31032CC-ED16-4A3B-9C3A-12DA87BEA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7" y="2050839"/>
            <a:ext cx="4351397" cy="33911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5150BCA-C5B8-4586-A395-B4378AB11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76" y="2306131"/>
            <a:ext cx="4023709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FB2F6DC-ED4F-44CA-B198-F2150EBEC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763480"/>
            <a:ext cx="10383175" cy="5413483"/>
          </a:xfrm>
        </p:spPr>
        <p:txBody>
          <a:bodyPr/>
          <a:lstStyle/>
          <a:p>
            <a:pPr marL="0" indent="0" algn="ctr">
              <a:spcBef>
                <a:spcPts val="3000"/>
              </a:spcBef>
              <a:buNone/>
            </a:pPr>
            <a:r>
              <a:rPr lang="fr-CH" sz="9600" b="1" dirty="0">
                <a:solidFill>
                  <a:srgbClr val="FF0000"/>
                </a:solidFill>
              </a:rPr>
              <a:t>Que signifie </a:t>
            </a:r>
            <a:r>
              <a:rPr lang="fr-CH" sz="9600" b="1" dirty="0" smtClean="0">
                <a:solidFill>
                  <a:srgbClr val="FF0000"/>
                </a:solidFill>
              </a:rPr>
              <a:t>être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fr-CH" sz="9600" b="1" dirty="0" smtClean="0">
                <a:solidFill>
                  <a:srgbClr val="FF0000"/>
                </a:solidFill>
              </a:rPr>
              <a:t> </a:t>
            </a:r>
            <a:r>
              <a:rPr lang="fr-CH" sz="9600" b="1" dirty="0">
                <a:solidFill>
                  <a:srgbClr val="FF0000"/>
                </a:solidFill>
              </a:rPr>
              <a:t>citoyen </a:t>
            </a:r>
            <a:r>
              <a:rPr lang="fr-CH" sz="9600" b="1" dirty="0" smtClean="0">
                <a:solidFill>
                  <a:srgbClr val="FF0000"/>
                </a:solidFill>
              </a:rPr>
              <a:t>suisse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fr-CH" sz="9600" b="1" dirty="0" smtClean="0">
                <a:solidFill>
                  <a:srgbClr val="FF0000"/>
                </a:solidFill>
              </a:rPr>
              <a:t> </a:t>
            </a:r>
            <a:r>
              <a:rPr lang="fr-CH" sz="9600" b="1" dirty="0">
                <a:solidFill>
                  <a:srgbClr val="FF0000"/>
                </a:solidFill>
              </a:rPr>
              <a:t>aujourd’hui ?</a:t>
            </a:r>
          </a:p>
          <a:p>
            <a:pPr marL="0" indent="0">
              <a:buNone/>
            </a:pPr>
            <a:endParaRPr lang="fr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895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sz="5400" b="1" dirty="0" smtClean="0"/>
              <a:t>Un passeport ?</a:t>
            </a:r>
            <a:endParaRPr lang="fr-CH" sz="5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210">
            <a:off x="4453128" y="1905365"/>
            <a:ext cx="3285744" cy="44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b="1" dirty="0" smtClean="0"/>
              <a:t>Etre né en Suisse ?</a:t>
            </a:r>
            <a:endParaRPr lang="fr-CH" sz="5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95" y="1333774"/>
            <a:ext cx="7969322" cy="51862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66" y="3841794"/>
            <a:ext cx="2909892" cy="26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5400" b="1" dirty="0" smtClean="0"/>
              <a:t>Avoir un parent suisse ?</a:t>
            </a:r>
            <a:endParaRPr lang="fr-CH" sz="5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76" y="1437322"/>
            <a:ext cx="6776391" cy="50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38" y="365125"/>
            <a:ext cx="7186419" cy="62587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5400" b="1" dirty="0" smtClean="0"/>
              <a:t>Habiter en Suisse ?</a:t>
            </a:r>
            <a:endParaRPr lang="fr-CH" sz="5400" b="1" dirty="0"/>
          </a:p>
        </p:txBody>
      </p:sp>
    </p:spTree>
    <p:extLst>
      <p:ext uri="{BB962C8B-B14F-4D97-AF65-F5344CB8AC3E}">
        <p14:creationId xmlns:p14="http://schemas.microsoft.com/office/powerpoint/2010/main" val="13702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1427811"/>
            <a:ext cx="5238750" cy="52387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5400" b="1" dirty="0" smtClean="0">
                <a:latin typeface="+mn-lt"/>
              </a:rPr>
              <a:t>Travailler en Suisse ?</a:t>
            </a:r>
            <a:endParaRPr lang="fr-CH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72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b="1" dirty="0" smtClean="0"/>
              <a:t>Connaître une langue nationale ?</a:t>
            </a:r>
            <a:endParaRPr lang="fr-CH" sz="5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9" y="1690688"/>
            <a:ext cx="7118839" cy="47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5400" b="1" dirty="0" smtClean="0">
                <a:latin typeface="+mn-lt"/>
              </a:rPr>
              <a:t>Payer ses impôts en Suisse ?</a:t>
            </a:r>
            <a:endParaRPr lang="fr-CH" sz="5400" b="1" dirty="0"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67" y="1554871"/>
            <a:ext cx="8936865" cy="51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0171" y="0"/>
            <a:ext cx="10515600" cy="1837163"/>
          </a:xfrm>
        </p:spPr>
        <p:txBody>
          <a:bodyPr>
            <a:noAutofit/>
          </a:bodyPr>
          <a:lstStyle/>
          <a:p>
            <a:r>
              <a:rPr lang="fr-CH" b="1" dirty="0" smtClean="0"/>
              <a:t>Connaître le nom des sept Conseillers fédéraux (par ordre d’ancienneté) ?</a:t>
            </a:r>
            <a:endParaRPr lang="fr-CH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21" y="1667514"/>
            <a:ext cx="5865679" cy="48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066F2C-4964-40A2-AA8F-8BE1A3E6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b="1" dirty="0"/>
              <a:t>Paola Riva Gapany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2108CED3-42C4-41E4-A162-9D5EAA8F67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0058"/>
            <a:ext cx="5181600" cy="4142471"/>
          </a:xfrm>
          <a:ln>
            <a:solidFill>
              <a:srgbClr val="FF0000"/>
            </a:solidFill>
          </a:ln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35238E4-C0D7-4709-94A1-0D9533B12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fr-CH" dirty="0"/>
              <a:t>Tessinoise et italienne</a:t>
            </a:r>
          </a:p>
          <a:p>
            <a:r>
              <a:rPr lang="fr-CH" dirty="0"/>
              <a:t>Née à Berne</a:t>
            </a:r>
          </a:p>
          <a:p>
            <a:r>
              <a:rPr lang="fr-CH" dirty="0"/>
              <a:t>Langues maternelles: FR et IT</a:t>
            </a:r>
          </a:p>
          <a:p>
            <a:r>
              <a:rPr lang="fr-CH" dirty="0"/>
              <a:t>Etudes de droit à Neuchâtel et à Washington DC : juriste spécialisée en droits de l’homme</a:t>
            </a:r>
          </a:p>
          <a:p>
            <a:r>
              <a:rPr lang="fr-CH" dirty="0"/>
              <a:t>20 ans expérience en droits de l’enfant</a:t>
            </a:r>
          </a:p>
          <a:p>
            <a:r>
              <a:rPr lang="fr-CH" dirty="0"/>
              <a:t>Mariée, 2 enfants, habite à </a:t>
            </a:r>
            <a:r>
              <a:rPr lang="fr-CH" dirty="0" err="1"/>
              <a:t>Savièse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107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fr-CH" b="1" dirty="0" smtClean="0"/>
              <a:t>Savoir chanter par cœur la première (au moins) strophe de l’hymne national ?</a:t>
            </a:r>
            <a:endParaRPr lang="fr-CH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4558"/>
            <a:ext cx="6693783" cy="44803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65" y="1854558"/>
            <a:ext cx="3235962" cy="45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5321" y="133306"/>
            <a:ext cx="10515600" cy="1325563"/>
          </a:xfrm>
        </p:spPr>
        <p:txBody>
          <a:bodyPr/>
          <a:lstStyle/>
          <a:p>
            <a:r>
              <a:rPr lang="fr-CH" b="1" dirty="0" smtClean="0"/>
              <a:t>Savoir jouer du cor des Alpes (variante : connaître les règles du </a:t>
            </a:r>
            <a:r>
              <a:rPr lang="fr-CH" b="1" dirty="0" err="1" smtClean="0"/>
              <a:t>Hornuss</a:t>
            </a:r>
            <a:r>
              <a:rPr lang="fr-CH" b="1" dirty="0" smtClean="0"/>
              <a:t>) ?</a:t>
            </a:r>
            <a:endParaRPr lang="fr-CH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1690688"/>
            <a:ext cx="8873543" cy="48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b="1" dirty="0" smtClean="0"/>
              <a:t>Est-on citoyen :</a:t>
            </a:r>
            <a:endParaRPr lang="fr-CH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r-CH" sz="4400" dirty="0" smtClean="0"/>
              <a:t>Suisse</a:t>
            </a:r>
          </a:p>
          <a:p>
            <a:r>
              <a:rPr lang="fr-CH" sz="4400" dirty="0"/>
              <a:t>d</a:t>
            </a:r>
            <a:r>
              <a:rPr lang="fr-CH" sz="4400" dirty="0" smtClean="0"/>
              <a:t>’un canton</a:t>
            </a:r>
          </a:p>
          <a:p>
            <a:r>
              <a:rPr lang="fr-CH" sz="4400" dirty="0" smtClean="0"/>
              <a:t>d’une région</a:t>
            </a:r>
          </a:p>
          <a:p>
            <a:r>
              <a:rPr lang="fr-CH" sz="4400" dirty="0" smtClean="0"/>
              <a:t>d’une commune</a:t>
            </a:r>
            <a:endParaRPr lang="fr-CH" sz="4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66" y="1271259"/>
            <a:ext cx="4162301" cy="49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86684" y="2034863"/>
            <a:ext cx="10366420" cy="28333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H" sz="9600" dirty="0" smtClean="0"/>
              <a:t>Le 20 octobre 2019</a:t>
            </a:r>
          </a:p>
          <a:p>
            <a:pPr marL="0" indent="0" algn="ctr">
              <a:buNone/>
            </a:pPr>
            <a:r>
              <a:rPr lang="fr-CH" sz="9600" dirty="0" smtClean="0"/>
              <a:t>Allez voter !</a:t>
            </a:r>
            <a:endParaRPr lang="fr-CH" sz="9600" dirty="0"/>
          </a:p>
        </p:txBody>
      </p:sp>
    </p:spTree>
    <p:extLst>
      <p:ext uri="{BB962C8B-B14F-4D97-AF65-F5344CB8AC3E}">
        <p14:creationId xmlns:p14="http://schemas.microsoft.com/office/powerpoint/2010/main" val="33507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006203-65C2-4188-B8ED-87D5EC5CF38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CH" sz="5400" b="1" dirty="0"/>
              <a:t>Démocratie helvétique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12F4126-A52D-4BC2-AA1B-D4A5A5BB80C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CH" sz="3200" dirty="0"/>
              <a:t>Système fédéral:  3 niveaux : fédéral, cantonal (26), communal (2212)</a:t>
            </a:r>
          </a:p>
          <a:p>
            <a:r>
              <a:rPr lang="fr-CH" sz="3200" dirty="0"/>
              <a:t>Séparation des pouvoirs : exécutif, législatif, judiciaire</a:t>
            </a:r>
          </a:p>
          <a:p>
            <a:r>
              <a:rPr lang="fr-CH" sz="3200" dirty="0"/>
              <a:t>Élections libres</a:t>
            </a:r>
          </a:p>
          <a:p>
            <a:r>
              <a:rPr lang="fr-CH" sz="3200" dirty="0"/>
              <a:t>Multipartisme (plusieurs partis politiques): UDC, PS, PLR, Verts, PDC, PDB, etc.</a:t>
            </a:r>
          </a:p>
          <a:p>
            <a:r>
              <a:rPr lang="fr-CH" sz="3200" dirty="0"/>
              <a:t>Pouvoir au peuple : démocratie directe (initiatives, référendum)</a:t>
            </a:r>
          </a:p>
        </p:txBody>
      </p:sp>
    </p:spTree>
    <p:extLst>
      <p:ext uri="{BB962C8B-B14F-4D97-AF65-F5344CB8AC3E}">
        <p14:creationId xmlns:p14="http://schemas.microsoft.com/office/powerpoint/2010/main" val="27606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A5C851-F299-4F5D-B3D3-24010DCD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b="1" dirty="0"/>
              <a:t>20 octobre 2019 : élections fédérales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6AD21E1-8FBD-4576-A724-0D3F4DD215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H" sz="3200" dirty="0"/>
              <a:t>Conseil des Etats</a:t>
            </a:r>
            <a:br>
              <a:rPr lang="fr-CH" sz="3200" dirty="0"/>
            </a:br>
            <a:r>
              <a:rPr lang="fr-CH" sz="3200" dirty="0"/>
              <a:t>(chambre des cantons)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5C9996E-035B-4042-AAEE-91662AD4A1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H" sz="3200" dirty="0"/>
              <a:t>Conseil national</a:t>
            </a:r>
            <a:br>
              <a:rPr lang="fr-CH" sz="3200" dirty="0"/>
            </a:br>
            <a:r>
              <a:rPr lang="fr-CH" sz="3200" dirty="0"/>
              <a:t>(chambre du peuple)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6586166-D075-4845-A0F1-03A75F16F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734466"/>
            <a:ext cx="4923503" cy="24617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660F5F0-195A-4CFF-B2AD-64BCFEB3D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97" y="3734466"/>
            <a:ext cx="4923504" cy="24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D0607F-E1F8-4ABA-A248-89C40357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b="1" dirty="0"/>
              <a:t>Conseil national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920A16A-79D0-4728-A790-2EF495089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35532" cy="4351338"/>
          </a:xfrm>
        </p:spPr>
        <p:txBody>
          <a:bodyPr>
            <a:normAutofit/>
          </a:bodyPr>
          <a:lstStyle/>
          <a:p>
            <a:r>
              <a:rPr lang="fr-CH" sz="3200" dirty="0"/>
              <a:t>200 Conseiller-ères nationaux-ales</a:t>
            </a:r>
          </a:p>
          <a:p>
            <a:r>
              <a:rPr lang="fr-CH" sz="3200" dirty="0"/>
              <a:t>Sièges attribués aux cantons proportionnellement à leur population (Valais : 8)</a:t>
            </a:r>
          </a:p>
          <a:p>
            <a:r>
              <a:rPr lang="fr-CH" sz="3200" dirty="0"/>
              <a:t>Scrutin plurinominal à un tour</a:t>
            </a:r>
          </a:p>
          <a:p>
            <a:r>
              <a:rPr lang="fr-CH" sz="3200" dirty="0"/>
              <a:t>Election proportionnelle</a:t>
            </a:r>
          </a:p>
          <a:p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40147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5AD2B2-AF36-409C-8C8F-1AB293FE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b="1" dirty="0"/>
              <a:t>Conseil des Etats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4DB00AE-3384-4446-AC24-43DBD3B1C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fr-CH" sz="3200" dirty="0"/>
              <a:t>46 Conseillers-ères aux Etats (sénateurs-</a:t>
            </a:r>
            <a:r>
              <a:rPr lang="fr-CH" sz="3200" dirty="0" err="1"/>
              <a:t>trices</a:t>
            </a:r>
            <a:r>
              <a:rPr lang="fr-CH" sz="3200" dirty="0"/>
              <a:t>)</a:t>
            </a:r>
          </a:p>
          <a:p>
            <a:r>
              <a:rPr lang="fr-CH" sz="3200" dirty="0"/>
              <a:t>2 par canton</a:t>
            </a:r>
          </a:p>
          <a:p>
            <a:r>
              <a:rPr lang="fr-CH" sz="3200" dirty="0"/>
              <a:t>Scrutin plurinominal à deux tours</a:t>
            </a:r>
          </a:p>
          <a:p>
            <a:r>
              <a:rPr lang="fr-CH" sz="3200" dirty="0"/>
              <a:t>Election majoritaire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282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2EEF55BA-645A-4316-97B0-E3E2BDC90B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99" y="1027906"/>
            <a:ext cx="9830784" cy="5575176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051BF5-D7C4-46CB-81F2-4A6B1DA2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b="1" dirty="0"/>
              <a:t>Elections</a:t>
            </a:r>
          </a:p>
        </p:txBody>
      </p:sp>
    </p:spTree>
    <p:extLst>
      <p:ext uri="{BB962C8B-B14F-4D97-AF65-F5344CB8AC3E}">
        <p14:creationId xmlns:p14="http://schemas.microsoft.com/office/powerpoint/2010/main" val="26252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53876C-7293-4FC2-8186-C8A6AC22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/>
              <a:t>Election au Conseil national</a:t>
            </a:r>
            <a:endParaRPr lang="fr-CH" sz="54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78845F-EE85-4268-BB57-FD0DE033D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fr-FR" sz="3200" dirty="0"/>
              <a:t>Listes électorales (bulletin de vote)</a:t>
            </a:r>
          </a:p>
          <a:p>
            <a:r>
              <a:rPr lang="fr-FR" sz="3200" dirty="0" err="1"/>
              <a:t>Latoisage</a:t>
            </a:r>
            <a:r>
              <a:rPr lang="fr-FR" sz="3200" dirty="0"/>
              <a:t> – panachage – cumul</a:t>
            </a:r>
          </a:p>
          <a:p>
            <a:r>
              <a:rPr lang="fr-FR" sz="3200" dirty="0"/>
              <a:t>Suffrages nominatifs – complémentaire – blancs</a:t>
            </a:r>
          </a:p>
          <a:p>
            <a:r>
              <a:rPr lang="fr-FR" sz="3200" dirty="0"/>
              <a:t>Apparentements	</a:t>
            </a:r>
            <a:r>
              <a:rPr lang="fr-FR" dirty="0"/>
              <a:t>	 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353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C9CC84D-5989-44B7-9B0F-502D9AAEE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31" y="1101971"/>
            <a:ext cx="3140437" cy="252017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43E67D31-9589-40F5-BBEC-48B5E8DF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5400" b="1" dirty="0"/>
              <a:t>Listes électorales préimprimées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BF46A88-E8AF-4C39-B475-A09A9C990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13267"/>
            <a:ext cx="3262770" cy="28105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1D18455-BAB4-4D4E-8EF4-B02B74223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9" y="1690688"/>
            <a:ext cx="3140438" cy="22448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876E6DF7-3251-4713-BCEA-0BA11A5F5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9" y="4290579"/>
            <a:ext cx="3140438" cy="224317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3030390C-8789-42EE-95B3-B0CEE4D9F7FC}"/>
              </a:ext>
            </a:extLst>
          </p:cNvPr>
          <p:cNvSpPr txBox="1"/>
          <p:nvPr/>
        </p:nvSpPr>
        <p:spPr>
          <a:xfrm>
            <a:off x="4119239" y="4918229"/>
            <a:ext cx="1757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>
                <a:solidFill>
                  <a:srgbClr val="FF0000"/>
                </a:solidFill>
              </a:rPr>
              <a:t>Latoisage</a:t>
            </a:r>
            <a:endParaRPr lang="fr-CH" sz="3200" dirty="0">
              <a:solidFill>
                <a:srgbClr val="FF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F1FDDB7F-CE9D-4B47-A65E-CB450629A435}"/>
              </a:ext>
            </a:extLst>
          </p:cNvPr>
          <p:cNvSpPr txBox="1"/>
          <p:nvPr/>
        </p:nvSpPr>
        <p:spPr>
          <a:xfrm>
            <a:off x="9546994" y="2060792"/>
            <a:ext cx="1276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rgbClr val="FF0000"/>
                </a:solidFill>
              </a:rPr>
              <a:t>Cumul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73878B3D-D373-4BF1-B4CB-B4F348FBCBF7}"/>
              </a:ext>
            </a:extLst>
          </p:cNvPr>
          <p:cNvSpPr txBox="1"/>
          <p:nvPr/>
        </p:nvSpPr>
        <p:spPr>
          <a:xfrm>
            <a:off x="9472474" y="4918229"/>
            <a:ext cx="200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rgbClr val="FF0000"/>
                </a:solidFill>
              </a:rPr>
              <a:t>Panachage</a:t>
            </a:r>
          </a:p>
        </p:txBody>
      </p:sp>
    </p:spTree>
    <p:extLst>
      <p:ext uri="{BB962C8B-B14F-4D97-AF65-F5344CB8AC3E}">
        <p14:creationId xmlns:p14="http://schemas.microsoft.com/office/powerpoint/2010/main" val="4710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320</Words>
  <Application>Microsoft Office PowerPoint</Application>
  <PresentationFormat>Grand écran</PresentationFormat>
  <Paragraphs>62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Que signifie être citoyen suisse aujourd’hui? </vt:lpstr>
      <vt:lpstr>Paola Riva Gapany </vt:lpstr>
      <vt:lpstr>Démocratie helvétique</vt:lpstr>
      <vt:lpstr>20 octobre 2019 : élections fédérales</vt:lpstr>
      <vt:lpstr>Conseil national</vt:lpstr>
      <vt:lpstr>Conseil des Etats</vt:lpstr>
      <vt:lpstr>Elections</vt:lpstr>
      <vt:lpstr>Election au Conseil national</vt:lpstr>
      <vt:lpstr>Listes électorales préimprimées</vt:lpstr>
      <vt:lpstr>Listes électorales vierges</vt:lpstr>
      <vt:lpstr>Présentation PowerPoint</vt:lpstr>
      <vt:lpstr>Un passeport ?</vt:lpstr>
      <vt:lpstr>Etre né en Suisse ?</vt:lpstr>
      <vt:lpstr>Avoir un parent suisse ?</vt:lpstr>
      <vt:lpstr>Habiter en Suisse ?</vt:lpstr>
      <vt:lpstr>Travailler en Suisse ?</vt:lpstr>
      <vt:lpstr>Connaître une langue nationale ?</vt:lpstr>
      <vt:lpstr>Payer ses impôts en Suisse ?</vt:lpstr>
      <vt:lpstr>Connaître le nom des sept Conseillers fédéraux (par ordre d’ancienneté) ?</vt:lpstr>
      <vt:lpstr>Savoir chanter par cœur la première (au moins) strophe de l’hymne national ?</vt:lpstr>
      <vt:lpstr>Savoir jouer du cor des Alpes (variante : connaître les règles du Hornuss) ?</vt:lpstr>
      <vt:lpstr>Est-on citoyen :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signifie être citoyen suisse aujourd’hui?</dc:title>
  <dc:creator>Riva Gapany Paola</dc:creator>
  <cp:lastModifiedBy>Pierre Gapany</cp:lastModifiedBy>
  <cp:revision>49</cp:revision>
  <dcterms:created xsi:type="dcterms:W3CDTF">2019-10-03T12:28:43Z</dcterms:created>
  <dcterms:modified xsi:type="dcterms:W3CDTF">2019-10-05T15:03:47Z</dcterms:modified>
</cp:coreProperties>
</file>